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DC5123-5943-497D-92E5-E52A77F538CC}" type="datetimeFigureOut">
              <a:rPr lang="sr-Latn-CS" smtClean="0"/>
              <a:pPr/>
              <a:t>18.7.2012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596D9A-8C1E-4727-9522-D7736BF227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g_hi" descr="ANd9GcTLNMxGA4iKQ88h6cZUy-BFyaBwDaT-3EoMvUpRvQA3yRI4n8u4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05">
            <a:off x="4218873" y="2694944"/>
            <a:ext cx="197802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g_hi" descr="ANd9GcTLNMxGA4iKQ88h6cZUy-BFyaBwDaT-3EoMvUpRvQA3yRI4n8u4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71922">
            <a:off x="2247722" y="3043265"/>
            <a:ext cx="197802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rg_hi" descr="ANd9GcTLNMxGA4iKQ88h6cZUy-BFyaBwDaT-3EoMvUpRvQA3yRI4n8u4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11735">
            <a:off x="6343727" y="2965615"/>
            <a:ext cx="197802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00232" y="928670"/>
            <a:ext cx="6172200" cy="1894362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INFORMACIJE</a:t>
            </a:r>
            <a:r>
              <a:rPr lang="hr-HR" sz="6600" dirty="0" smtClean="0"/>
              <a:t> 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5984" y="4286256"/>
            <a:ext cx="6172200" cy="1371600"/>
          </a:xfrm>
        </p:spPr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sz="4400" b="1" dirty="0" smtClean="0">
                <a:solidFill>
                  <a:schemeClr val="accent5">
                    <a:lumMod val="50000"/>
                  </a:schemeClr>
                </a:solidFill>
                <a:latin typeface="Bradley Hand ITC" pitchFamily="66" charset="0"/>
              </a:rPr>
              <a:t>O  PETAŠIMA  2011./12.</a:t>
            </a:r>
            <a:endParaRPr lang="hr-HR" sz="4400" b="1" dirty="0">
              <a:solidFill>
                <a:schemeClr val="accent5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9. Kad si se 1. put zaljubio ili zaljubila?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Većina učenika (13) tvrdi da se zaljubila u </a:t>
            </a:r>
            <a:r>
              <a:rPr lang="hr-HR" dirty="0" smtClean="0">
                <a:solidFill>
                  <a:srgbClr val="FF0000"/>
                </a:solidFill>
              </a:rPr>
              <a:t>RN</a:t>
            </a:r>
            <a:r>
              <a:rPr lang="hr-HR" dirty="0" smtClean="0"/>
              <a:t>, a 5 u vrtiću, a neki i </a:t>
            </a:r>
            <a:r>
              <a:rPr lang="hr-HR" dirty="0" smtClean="0">
                <a:solidFill>
                  <a:srgbClr val="FF0000"/>
                </a:solidFill>
              </a:rPr>
              <a:t>prije vrtića. </a:t>
            </a:r>
          </a:p>
          <a:p>
            <a:r>
              <a:rPr lang="hr-HR" dirty="0" smtClean="0"/>
              <a:t>2 se još </a:t>
            </a:r>
            <a:r>
              <a:rPr lang="hr-HR" b="1" dirty="0" smtClean="0"/>
              <a:t>nije nikad </a:t>
            </a:r>
            <a:r>
              <a:rPr lang="hr-HR" dirty="0" smtClean="0"/>
              <a:t>zaljubilo.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Oni sigurno misle da su fora, ali normalnije je </a:t>
            </a:r>
            <a:r>
              <a:rPr lang="hr-HR" dirty="0" smtClean="0">
                <a:solidFill>
                  <a:srgbClr val="FF0000"/>
                </a:solidFill>
              </a:rPr>
              <a:t>biti zaljubljen, bar 2 dana</a:t>
            </a:r>
            <a:r>
              <a:rPr lang="hr-HR" dirty="0" smtClean="0"/>
              <a:t>, nego uopće ne znati što to je…</a:t>
            </a:r>
            <a:endParaRPr lang="hr-HR" dirty="0"/>
          </a:p>
        </p:txBody>
      </p:sp>
      <p:pic>
        <p:nvPicPr>
          <p:cNvPr id="8194" name="rg_hi" descr="ANd9GcTI4Vz4kwCsFqiy3PhvewQ64pVrqUyD1XakMFcAAibkiKDsUVG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500306"/>
            <a:ext cx="235745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rg_hi" descr="ANd9GcTD5sUe1-rcVC5_8YI5foI1O6EgribT7XRPh5J6xvqIKbvKR7z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24669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g_hi" descr="ANd9GcQL-PUrUTviOLLiqltgJyPjLUZI1zmH7Qrz4TxFuMnniYYmge74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77153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10. Imaš li simpatiju?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7 učenika NEMA simpatiju sada,</a:t>
            </a:r>
          </a:p>
          <a:p>
            <a:r>
              <a:rPr lang="hr-HR" dirty="0" smtClean="0"/>
              <a:t>2 nije nikad ni IMALO simpatiju, a </a:t>
            </a:r>
          </a:p>
          <a:p>
            <a:r>
              <a:rPr lang="hr-HR" dirty="0" smtClean="0"/>
              <a:t>13 učenika IMA simpatiju.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algn="just"/>
            <a:r>
              <a:rPr lang="hr-HR" dirty="0" smtClean="0">
                <a:solidFill>
                  <a:srgbClr val="7030A0"/>
                </a:solidFill>
              </a:rPr>
              <a:t>Zaključak: Većina učenika ima simptome zaljubljenosti koji značajno ometaju školska postignuća…</a:t>
            </a:r>
            <a:endParaRPr lang="hr-H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i="1" dirty="0" smtClean="0">
                <a:solidFill>
                  <a:srgbClr val="004C22"/>
                </a:solidFill>
                <a:latin typeface="Bradley Hand ITC" pitchFamily="66" charset="0"/>
              </a:rPr>
              <a:t>Ovo je bilo sve, narode!</a:t>
            </a:r>
            <a:endParaRPr lang="hr-HR" sz="3200" b="1" i="1" dirty="0">
              <a:solidFill>
                <a:srgbClr val="004C22"/>
              </a:solidFill>
              <a:latin typeface="Bradley Hand ITC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000" b="1" i="1" dirty="0" smtClean="0">
                <a:solidFill>
                  <a:schemeClr val="accent1">
                    <a:lumMod val="50000"/>
                  </a:schemeClr>
                </a:solidFill>
                <a:latin typeface="Bradley Hand ITC" pitchFamily="66" charset="0"/>
              </a:rPr>
              <a:t>Hvala na pozornosti,</a:t>
            </a:r>
          </a:p>
          <a:p>
            <a:pPr>
              <a:buNone/>
            </a:pPr>
            <a:r>
              <a:rPr lang="hr-HR" sz="3000" b="1" i="1" dirty="0" smtClean="0">
                <a:latin typeface="Bradley Hand ITC" pitchFamily="66" charset="0"/>
              </a:rPr>
              <a:t>					   Vaši </a:t>
            </a:r>
            <a:r>
              <a:rPr lang="hr-HR" sz="3000" b="1" i="1" dirty="0" err="1" smtClean="0">
                <a:latin typeface="Bradley Hand ITC" pitchFamily="66" charset="0"/>
              </a:rPr>
              <a:t>petašići</a:t>
            </a:r>
            <a:r>
              <a:rPr lang="hr-HR" sz="3000" b="1" i="1" dirty="0" smtClean="0">
                <a:latin typeface="Bradley Hand ITC" pitchFamily="66" charset="0"/>
              </a:rPr>
              <a:t>, 2011/12</a:t>
            </a:r>
            <a:endParaRPr lang="hr-HR" sz="3000" b="1" i="1" dirty="0">
              <a:latin typeface="Bradley Hand ITC" pitchFamily="66" charset="0"/>
            </a:endParaRPr>
          </a:p>
        </p:txBody>
      </p:sp>
      <p:pic>
        <p:nvPicPr>
          <p:cNvPr id="10242" name="rg_hi" descr="ANd9GcR9aVckloDNyviOFWYBg5GtIsoESnzEzQlkM3WzXKBg5IbZpm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44291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rg_hi" descr="ANd9GcR9aVckloDNyviOFWYBg5GtIsoESnzEzQlkM3WzXKBg5IbZpm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571480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rg_hi" descr="ANd9GcR9aVckloDNyviOFWYBg5GtIsoESnzEzQlkM3WzXKBg5IbZpm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643314"/>
            <a:ext cx="2190750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1. Koliko voliš sebe od 1 do 5?</a:t>
            </a:r>
            <a:endParaRPr lang="hr-H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5 – pet učenika</a:t>
            </a:r>
          </a:p>
          <a:p>
            <a:r>
              <a:rPr lang="hr-HR" dirty="0" smtClean="0"/>
              <a:t>4 – dvanaest učenika</a:t>
            </a:r>
          </a:p>
          <a:p>
            <a:r>
              <a:rPr lang="hr-HR" dirty="0" smtClean="0"/>
              <a:t>3 – troje učenika</a:t>
            </a:r>
          </a:p>
          <a:p>
            <a:r>
              <a:rPr lang="hr-HR" dirty="0" smtClean="0"/>
              <a:t>2 – nijedan</a:t>
            </a:r>
          </a:p>
          <a:p>
            <a:r>
              <a:rPr lang="hr-HR" dirty="0" smtClean="0"/>
              <a:t>1 – jedan učenik </a:t>
            </a:r>
            <a:endParaRPr lang="hr-HR" dirty="0"/>
          </a:p>
        </p:txBody>
      </p:sp>
      <p:pic>
        <p:nvPicPr>
          <p:cNvPr id="1026" name="il_fi" descr="prijatel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83609">
            <a:off x="3929058" y="2214554"/>
            <a:ext cx="380682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rg_hi" descr="ANd9GcQe-2udp8JLOJmiCn4hY_YcdQhEvNpxlX10d5TfiFCij1hGdV2-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6001">
            <a:off x="799117" y="4257775"/>
            <a:ext cx="24558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2. Što bi trebala djeca podučiti roditelje u školi roditeljstva?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r>
              <a:rPr lang="hr-HR" dirty="0" smtClean="0"/>
              <a:t>Brojne su ideje pale o poduci roditelja, od kulture i likovnog, do seksologije, a najčešće se ipak spominjala poduka iz </a:t>
            </a:r>
            <a:r>
              <a:rPr lang="hr-HR" dirty="0" smtClean="0">
                <a:solidFill>
                  <a:srgbClr val="C00000"/>
                </a:solidFill>
              </a:rPr>
              <a:t>STRPLJENJA, POVJERENJA i POŠTIVANJA</a:t>
            </a:r>
            <a:r>
              <a:rPr lang="hr-HR" dirty="0" smtClean="0"/>
              <a:t> djeteta.</a:t>
            </a:r>
            <a:endParaRPr lang="hr-HR" dirty="0"/>
          </a:p>
        </p:txBody>
      </p:sp>
      <p:pic>
        <p:nvPicPr>
          <p:cNvPr id="4" name="rg_hi" descr="ANd9GcTg6_U_GX6Kw12NkmxZT1d70vrRV5f9FAzeNYMjBnKToWM-CcRnKw"/>
          <p:cNvPicPr>
            <a:picLocks noChangeAspect="1" noChangeArrowheads="1"/>
          </p:cNvPicPr>
          <p:nvPr/>
        </p:nvPicPr>
        <p:blipFill>
          <a:blip r:embed="rId2">
            <a:lum bright="9000" contrast="-40000"/>
          </a:blip>
          <a:srcRect/>
          <a:stretch>
            <a:fillRect/>
          </a:stretch>
        </p:blipFill>
        <p:spPr bwMode="auto">
          <a:xfrm>
            <a:off x="928662" y="1643050"/>
            <a:ext cx="450059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ANd9GcQxpiVr0USAp9z10DnsjigHZv5V1vfsbl2VK4lom0rnS_7H_GE3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71678"/>
            <a:ext cx="300039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ANd9GcTLNMxGA4iKQ88h6cZUy-BFyaBwDaT-3EoMvUpRvQA3yRI4n8u4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11735">
            <a:off x="5629347" y="2822740"/>
            <a:ext cx="197802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ANd9GcTLNMxGA4iKQ88h6cZUy-BFyaBwDaT-3EoMvUpRvQA3yRI4n8u4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06964">
            <a:off x="4057710" y="1179666"/>
            <a:ext cx="197802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3. ŠTO CIJENIŠ KOD PRIJATELJA?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rg_hi" descr="ANd9GcSeXT6SWNZGMsnRlEtx9zQc8JCCeLYSdmikBk8DeSXV6fBemy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99968">
            <a:off x="6923481" y="1163067"/>
            <a:ext cx="2035173" cy="170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12 učenika cijeni ISKRENOST,</a:t>
            </a:r>
          </a:p>
          <a:p>
            <a:r>
              <a:rPr lang="hr-HR" dirty="0" smtClean="0"/>
              <a:t>10 učenika cijeni POVJERENJE I DOBROTU</a:t>
            </a:r>
          </a:p>
          <a:p>
            <a:r>
              <a:rPr lang="hr-HR" dirty="0" smtClean="0"/>
              <a:t>Još su naglasili da posebno cijene: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PODRŠKU, RAZUMIJEVANJE I PRISTOJNOST.</a:t>
            </a:r>
          </a:p>
          <a:p>
            <a:endParaRPr lang="hr-HR" dirty="0" smtClean="0"/>
          </a:p>
          <a:p>
            <a:r>
              <a:rPr lang="hr-HR" u="sng" dirty="0" smtClean="0"/>
              <a:t>Sada, dakle, znamo</a:t>
            </a:r>
            <a:r>
              <a:rPr lang="hr-HR" dirty="0" smtClean="0"/>
              <a:t>, što mi sami moramo ponuditi jedni drugima želimo li biti prijatelji. Ponovit ću: podršku, razumijevanje i iskrenost.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ANd9GcQJQd5uzeHeup6-rHcz9uP5MFnl62L7xHCHnfNPF7sxow44sHHR6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32719">
            <a:off x="3643306" y="1214422"/>
            <a:ext cx="42862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4. ŠTO ŽELIŠ DOBITI NA POKLON?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467600" cy="4873752"/>
          </a:xfrm>
        </p:spPr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just"/>
            <a:r>
              <a:rPr lang="hr-HR" dirty="0" smtClean="0"/>
              <a:t>Najviše učenika želi </a:t>
            </a:r>
            <a:r>
              <a:rPr lang="hr-HR" b="1" dirty="0" smtClean="0"/>
              <a:t>novi mobitel, i </a:t>
            </a:r>
            <a:r>
              <a:rPr lang="hr-HR" b="1" dirty="0" err="1" smtClean="0"/>
              <a:t>laptop</a:t>
            </a:r>
            <a:r>
              <a:rPr lang="hr-HR" dirty="0" smtClean="0"/>
              <a:t>, a ima i onih koji </a:t>
            </a:r>
            <a:r>
              <a:rPr lang="hr-HR" u="sng" dirty="0" smtClean="0"/>
              <a:t>nisu tako zahtjevni</a:t>
            </a:r>
            <a:r>
              <a:rPr lang="hr-HR" dirty="0" smtClean="0"/>
              <a:t>, pa bi ih usrećio i mali mačić, hrčak, ručni sat, lopta, zdravlje u obitelji, proslava rođendana u Puli, </a:t>
            </a:r>
            <a:r>
              <a:rPr lang="hr-HR" u="sng" dirty="0" smtClean="0"/>
              <a:t>bilo što ili čak ništa </a:t>
            </a:r>
            <a:r>
              <a:rPr lang="hr-HR" dirty="0" smtClean="0"/>
              <a:t>određeno… </a:t>
            </a:r>
            <a:endParaRPr lang="hr-HR" dirty="0"/>
          </a:p>
        </p:txBody>
      </p:sp>
      <p:pic>
        <p:nvPicPr>
          <p:cNvPr id="5" name="rg_hi" descr="ANd9GcQJQd5uzeHeup6-rHcz9uP5MFnl62L7xHCHnfNPF7sxow44sHHR6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44262">
            <a:off x="1139574" y="2085819"/>
            <a:ext cx="26162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5. Što te najviše živcira kod ljudi?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         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6 odgovora: “kad se 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PRAVE VAŽNI”</a:t>
            </a:r>
          </a:p>
          <a:p>
            <a:r>
              <a:rPr lang="hr-HR" dirty="0" smtClean="0"/>
              <a:t>Po 3 učenika: “kad LAŽU…”, “kad su LJUTITI…”</a:t>
            </a:r>
          </a:p>
          <a:p>
            <a:r>
              <a:rPr lang="hr-HR" dirty="0" smtClean="0"/>
              <a:t>ZAKLJUČNO: </a:t>
            </a:r>
            <a:r>
              <a:rPr lang="hr-HR" b="1" dirty="0" smtClean="0">
                <a:solidFill>
                  <a:schemeClr val="accent1">
                    <a:lumMod val="50000"/>
                  </a:schemeClr>
                </a:solidFill>
              </a:rPr>
              <a:t>“Živcira nas NAPUHANOST!!!”</a:t>
            </a:r>
          </a:p>
          <a:p>
            <a:pPr lvl="7"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il_fi" descr="x10246187300778578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571612"/>
            <a:ext cx="142557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x10246187300778578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142557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x10246187300778578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71612"/>
            <a:ext cx="142557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rg_hi" descr="ANd9GcTHpGxVdcl7pXLnBQEExtqnKcigSGIYjnaMd3hzbVg_Sf_vr4n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714620"/>
            <a:ext cx="1308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rg_hi" descr="ANd9GcTHpGxVdcl7pXLnBQEExtqnKcigSGIYjnaMd3hzbVg_Sf_vr4n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357298"/>
            <a:ext cx="1308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rg_hi" descr="ANd9GcRrH0J3Q1gGhEBYNj7QmiUH2-79TE5Ce1cPsqvU-MjAilmGfd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2519363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6. Kako se nosiš sa ljudima koje je teško prihvatiti?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“lako izlazi na kraj” </a:t>
            </a:r>
            <a:r>
              <a:rPr lang="hr-HR" dirty="0" smtClean="0"/>
              <a:t>– 4 učenika</a:t>
            </a:r>
          </a:p>
          <a:p>
            <a:r>
              <a:rPr lang="hr-HR" dirty="0" smtClean="0"/>
              <a:t>“ignoriramo ih” – kažu 3 učenika</a:t>
            </a:r>
          </a:p>
          <a:p>
            <a:r>
              <a:rPr lang="hr-HR" dirty="0" smtClean="0"/>
              <a:t>“podnosimo ih” – kažu 2 učenika</a:t>
            </a:r>
          </a:p>
          <a:p>
            <a:r>
              <a:rPr lang="hr-HR" dirty="0" smtClean="0"/>
              <a:t>“ne podnosimo ih” – kažu druga 2 učenika</a:t>
            </a:r>
          </a:p>
          <a:p>
            <a:r>
              <a:rPr lang="hr-HR" dirty="0" smtClean="0"/>
              <a:t>“</a:t>
            </a:r>
            <a:r>
              <a:rPr lang="hr-HR" dirty="0" smtClean="0">
                <a:solidFill>
                  <a:srgbClr val="00B050"/>
                </a:solidFill>
              </a:rPr>
              <a:t>puknemo kraj njih” </a:t>
            </a:r>
            <a:r>
              <a:rPr lang="hr-HR" dirty="0" smtClean="0"/>
              <a:t>– kažu još 2 učenika</a:t>
            </a:r>
          </a:p>
          <a:p>
            <a:r>
              <a:rPr lang="hr-HR" dirty="0" smtClean="0"/>
              <a:t>“ne znamo što činimo” – kažu još 2 učenika</a:t>
            </a:r>
            <a:endParaRPr lang="hr-HR" dirty="0"/>
          </a:p>
        </p:txBody>
      </p:sp>
      <p:pic>
        <p:nvPicPr>
          <p:cNvPr id="5122" name="rg_hi" descr="ANd9GcRrH0J3Q1gGhEBYNj7QmiUH2-79TE5Ce1cPsqvU-MjAilmGfd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142984"/>
            <a:ext cx="2519363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7. Na kojim nastavnim satovima najviše uživaš i zašto?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Većina učenika se izjasnila za </a:t>
            </a:r>
            <a:r>
              <a:rPr lang="hr-HR" dirty="0" smtClean="0">
                <a:solidFill>
                  <a:srgbClr val="FF0000"/>
                </a:solidFill>
              </a:rPr>
              <a:t>TZK</a:t>
            </a:r>
            <a:r>
              <a:rPr lang="hr-HR" dirty="0" smtClean="0"/>
              <a:t>, jer se </a:t>
            </a:r>
            <a:r>
              <a:rPr lang="hr-HR" b="1" dirty="0" smtClean="0">
                <a:solidFill>
                  <a:srgbClr val="FF0000"/>
                </a:solidFill>
              </a:rPr>
              <a:t>igraju</a:t>
            </a:r>
            <a:r>
              <a:rPr lang="hr-HR" dirty="0" smtClean="0">
                <a:solidFill>
                  <a:srgbClr val="FF0000"/>
                </a:solidFill>
              </a:rPr>
              <a:t> i </a:t>
            </a:r>
            <a:r>
              <a:rPr lang="hr-HR" b="1" dirty="0" smtClean="0">
                <a:solidFill>
                  <a:srgbClr val="FF0000"/>
                </a:solidFill>
              </a:rPr>
              <a:t>zabavno im je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b="1" dirty="0" smtClean="0"/>
          </a:p>
          <a:p>
            <a:r>
              <a:rPr lang="hr-HR" dirty="0" smtClean="0"/>
              <a:t>po 4 učenika uživa u </a:t>
            </a:r>
            <a:r>
              <a:rPr lang="hr-HR" dirty="0" smtClean="0">
                <a:solidFill>
                  <a:srgbClr val="FF0000"/>
                </a:solidFill>
              </a:rPr>
              <a:t>PRIR, MAT i POV</a:t>
            </a:r>
            <a:r>
              <a:rPr lang="hr-HR" dirty="0" smtClean="0"/>
              <a:t>, opet zbog </a:t>
            </a:r>
            <a:r>
              <a:rPr lang="hr-HR" b="1" dirty="0" smtClean="0">
                <a:solidFill>
                  <a:srgbClr val="FF0000"/>
                </a:solidFill>
              </a:rPr>
              <a:t>zabave i osobnog interesa</a:t>
            </a:r>
          </a:p>
          <a:p>
            <a:r>
              <a:rPr lang="hr-HR" dirty="0" smtClean="0"/>
              <a:t>Pojedinci vole GK, GEO, HJ, LK i TK.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00B050"/>
                </a:solidFill>
                <a:latin typeface="Bradley Hand ITC" pitchFamily="66" charset="0"/>
              </a:rPr>
              <a:t>Zaključno: Učitelji, dajte nam malo zabave!!!</a:t>
            </a:r>
            <a:endParaRPr lang="hr-HR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pic>
        <p:nvPicPr>
          <p:cNvPr id="6146" name="rg_hi" descr="ANd9GcQRTF5ZRWKIgToWeFReoki3t5LG5vQ17xN6dCal12P8Gdoq6yxov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42976" y="2500306"/>
            <a:ext cx="2466975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7" name="rg_hi" descr="ANd9GcQ9PlFTDIidSSgPRbNQddoGcRoYe-G447YkdTZKjbKt3n4W9HW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57430"/>
            <a:ext cx="2967038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rg_hi" descr="ANd9GcQ3xB8-5q25Zz0cwKMP31qdK5CJzpIob7fYjfNECEYdyZc774Nq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356"/>
            <a:ext cx="22431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rg_hi" descr="ANd9GcQ3xB8-5q25Zz0cwKMP31qdK5CJzpIob7fYjfNECEYdyZc774Nq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22431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8. KAD SI POČEO SAMOSTALNO UČITI?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(=a da te mama ne prisili cikom, vikom i prodikom)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r>
              <a:rPr lang="hr-HR" dirty="0" smtClean="0"/>
              <a:t>Većina učenika (8) počela je učiti u 3. r., a njih 5 čak u 1. razredu, no najzanimljiviji odgovori su: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Učim </a:t>
            </a:r>
            <a:r>
              <a:rPr lang="hr-HR" dirty="0" smtClean="0">
                <a:solidFill>
                  <a:schemeClr val="accent4">
                    <a:lumMod val="50000"/>
                  </a:schemeClr>
                </a:solidFill>
              </a:rPr>
              <a:t>samo kad treba ispraviti ili popraviti </a:t>
            </a:r>
            <a:r>
              <a:rPr lang="hr-HR" dirty="0" smtClean="0"/>
              <a:t>ocjene</a:t>
            </a:r>
          </a:p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</a:rPr>
              <a:t>Još nisam počeo </a:t>
            </a:r>
            <a:r>
              <a:rPr lang="hr-HR" dirty="0" smtClean="0"/>
              <a:t>samostalno učiti</a:t>
            </a:r>
          </a:p>
          <a:p>
            <a:r>
              <a:rPr lang="hr-HR" dirty="0" smtClean="0"/>
              <a:t>Još uvijek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čekam da se mama izviče</a:t>
            </a:r>
          </a:p>
          <a:p>
            <a:r>
              <a:rPr lang="hr-HR" dirty="0" smtClean="0"/>
              <a:t>U 2. r. kad mi je mama trebala roditi…</a:t>
            </a:r>
          </a:p>
          <a:p>
            <a:endParaRPr lang="hr-HR" dirty="0"/>
          </a:p>
        </p:txBody>
      </p:sp>
      <p:pic>
        <p:nvPicPr>
          <p:cNvPr id="7172" name="rg_hi" descr="ANd9GcQ3xB8-5q25Zz0cwKMP31qdK5CJzpIob7fYjfNECEYdyZc774Nq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86322"/>
            <a:ext cx="22431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559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INFORMACIJE </vt:lpstr>
      <vt:lpstr>1. Koliko voliš sebe od 1 do 5?</vt:lpstr>
      <vt:lpstr>2. Što bi trebala djeca podučiti roditelje u školi roditeljstva?</vt:lpstr>
      <vt:lpstr>3. ŠTO CIJENIŠ KOD PRIJATELJA?</vt:lpstr>
      <vt:lpstr>4. ŠTO ŽELIŠ DOBITI NA POKLON?</vt:lpstr>
      <vt:lpstr>5. Što te najviše živcira kod ljudi?</vt:lpstr>
      <vt:lpstr>6. Kako se nosiš sa ljudima koje je teško prihvatiti?</vt:lpstr>
      <vt:lpstr>7. Na kojim nastavnim satovima najviše uživaš i zašto?</vt:lpstr>
      <vt:lpstr>8. KAD SI POČEO SAMOSTALNO UČITI? (=a da te mama ne prisili cikom, vikom i prodikom)</vt:lpstr>
      <vt:lpstr>9. Kad si se 1. put zaljubio ili zaljubila?</vt:lpstr>
      <vt:lpstr>10. Imaš li simpatiju?</vt:lpstr>
      <vt:lpstr>Ovo je bilo sve, narode!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INFORMACIJE </dc:title>
  <dc:creator>Korisnik</dc:creator>
  <cp:lastModifiedBy>iva</cp:lastModifiedBy>
  <cp:revision>26</cp:revision>
  <dcterms:created xsi:type="dcterms:W3CDTF">2012-06-12T08:30:31Z</dcterms:created>
  <dcterms:modified xsi:type="dcterms:W3CDTF">2012-07-18T10:45:52Z</dcterms:modified>
</cp:coreProperties>
</file>