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67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75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77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5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18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91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12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6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8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0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EAC62EF-AE72-4B2C-B9CD-564F612B8464}" type="datetimeFigureOut">
              <a:rPr lang="hr-HR" smtClean="0"/>
              <a:t>2.2.2016.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8708C0C-8DC3-4D96-AC4C-31A830D465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0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27.01.1945.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66073" y="4095480"/>
            <a:ext cx="179403" cy="62721"/>
          </a:xfrm>
        </p:spPr>
        <p:txBody>
          <a:bodyPr>
            <a:normAutofit fontScale="25000" lnSpcReduction="2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76517" y="656824"/>
            <a:ext cx="11191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Nürnberški</a:t>
            </a:r>
            <a:r>
              <a:rPr lang="hr-HR" dirty="0" smtClean="0"/>
              <a:t> zakoni su zakoni doneseni 15. rujna 1935. za vrijeme nacizma u Njemačkoj kojima je institucionaliziran progon Židova, Roma i drugih tzv. nearijaca na rasnoj osnovi.</a:t>
            </a:r>
          </a:p>
          <a:p>
            <a:endParaRPr lang="hr-HR" dirty="0" smtClean="0"/>
          </a:p>
          <a:p>
            <a:r>
              <a:rPr lang="hr-HR" dirty="0" smtClean="0"/>
              <a:t>Progon koji je ovime postao dio zakonskog sustava završio je u masovnom istrebljenju - holokaustu.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83" y="2515214"/>
            <a:ext cx="6124172" cy="34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05307" y="682581"/>
            <a:ext cx="10844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Kristalna noć odnosi se na događaj u studenom 1938. godine u nacističkoj Njemačkoj, u okviru sustavnog progona Židova, nazvanog holokaust.</a:t>
            </a:r>
          </a:p>
          <a:p>
            <a:endParaRPr lang="hr-HR" dirty="0" smtClean="0"/>
          </a:p>
          <a:p>
            <a:r>
              <a:rPr lang="hr-HR" dirty="0" smtClean="0"/>
              <a:t>U listopadu 1938. godine, 15.000 Židova poljskog podrijetla protjerano je iz Njemačke i iskrcano na poljskoj granici.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605307" y="2446986"/>
            <a:ext cx="981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Oskvrnjena su židovska groblja, spaljeno 177 sinagoga i ubijen 91 Židov. Oko 30.000 Židova uhićeno je i odvedeno u koncentracijske logore.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33" y="3380394"/>
            <a:ext cx="4707833" cy="31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50761" y="669702"/>
            <a:ext cx="11513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Wannsee</a:t>
            </a:r>
            <a:r>
              <a:rPr lang="hr-HR" dirty="0" smtClean="0"/>
              <a:t> konferencija je bio sastanak vodećih političara nacističke Njemačke u Berlinu 20. siječnja 1942.</a:t>
            </a:r>
          </a:p>
          <a:p>
            <a:endParaRPr lang="hr-HR" dirty="0" smtClean="0"/>
          </a:p>
          <a:p>
            <a:r>
              <a:rPr lang="hr-HR" dirty="0" smtClean="0"/>
              <a:t>Na ovom sastanku je utvrđeno uništenje židovskog naroda na području Europe.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6" y="2498502"/>
            <a:ext cx="5346521" cy="293128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503054" y="5429787"/>
            <a:ext cx="3773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Vila u kojoj je održana </a:t>
            </a:r>
            <a:r>
              <a:rPr lang="hr-HR" sz="1100" dirty="0" err="1" smtClean="0"/>
              <a:t>Wansee</a:t>
            </a:r>
            <a:r>
              <a:rPr lang="hr-HR" sz="1100" dirty="0" smtClean="0"/>
              <a:t> konferencija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8434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2123" y="798490"/>
            <a:ext cx="11372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Auschwitz je najveći koncentracijski logor nacističke Njemačke. Nalazio se u Poljskoj, blizu grada Auschwitza, 50 km zapadno od Krakova i 286 km od Varšave. </a:t>
            </a:r>
          </a:p>
          <a:p>
            <a:endParaRPr lang="hr-HR" dirty="0" smtClean="0"/>
          </a:p>
          <a:p>
            <a:r>
              <a:rPr lang="hr-HR" dirty="0" smtClean="0"/>
              <a:t>U rujnu 1939. Auschwitz je pripojen Njemačkoj.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64" y="2905438"/>
            <a:ext cx="4340168" cy="29784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2" y="1998819"/>
            <a:ext cx="3785047" cy="32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89397" y="695459"/>
            <a:ext cx="11011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Anne</a:t>
            </a:r>
            <a:r>
              <a:rPr lang="hr-HR" dirty="0" smtClean="0"/>
              <a:t> Frank, bila je Židovka i autorica </a:t>
            </a:r>
            <a:r>
              <a:rPr lang="hr-HR" dirty="0" smtClean="0"/>
              <a:t>dnevnika</a:t>
            </a:r>
            <a:r>
              <a:rPr lang="hr-HR" dirty="0" smtClean="0"/>
              <a:t>, u kojem je neposredno i iskreno posvjedočila o drami svakodnevice i odrastanja u izolaciji, strahu i skrivanju. Pisala je i o patnjama Židova za vrijeme Drugog svjetskog rata.</a:t>
            </a:r>
          </a:p>
          <a:p>
            <a:endParaRPr lang="hr-HR" dirty="0" smtClean="0"/>
          </a:p>
          <a:p>
            <a:r>
              <a:rPr lang="hr-HR" dirty="0" smtClean="0"/>
              <a:t>Morali su od srpnja 1942. godine živjeti u tajnom skloništu, dok ih 4. kolovoza 1944. godine nije otkrio Gestapo i otpremio u njemačke koncentracijske logore, gdje su svi iz obitelji, osim oca, umrli.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2634803"/>
            <a:ext cx="3489102" cy="34891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34" y="3530163"/>
            <a:ext cx="3874797" cy="25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89397" y="708338"/>
            <a:ext cx="10844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Pravednik među narodima je odlikovanje koje dodjeljuje Izrael kako bi odlikovao pripadnike drugih naroda koji su spašavali Židove od istrjebljenja tijekom </a:t>
            </a:r>
            <a:r>
              <a:rPr lang="hr-HR" dirty="0" smtClean="0"/>
              <a:t>holokausta.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Njime je odlikovano više od 23 tisuće osoba diljem svijeta.</a:t>
            </a:r>
          </a:p>
          <a:p>
            <a:endParaRPr lang="hr-HR" dirty="0" smtClean="0"/>
          </a:p>
          <a:p>
            <a:r>
              <a:rPr lang="hr-HR" dirty="0" smtClean="0"/>
              <a:t>Ovim odlikovanjem su odlikovane 104 osobe iz Hrvatske.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80" y="2978629"/>
            <a:ext cx="4156013" cy="28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79550" y="850005"/>
            <a:ext cx="1114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Na medalji koju dodjeljuje izraelska vlada i Memorijalni muzej </a:t>
            </a:r>
            <a:r>
              <a:rPr lang="hr-HR" dirty="0" err="1" smtClean="0"/>
              <a:t>Yad</a:t>
            </a:r>
            <a:r>
              <a:rPr lang="hr-HR" dirty="0" smtClean="0"/>
              <a:t> </a:t>
            </a:r>
            <a:r>
              <a:rPr lang="hr-HR" dirty="0" err="1" smtClean="0"/>
              <a:t>Vashem</a:t>
            </a:r>
            <a:r>
              <a:rPr lang="hr-HR" dirty="0" smtClean="0"/>
              <a:t> iz Jeruzalema napisano je: </a:t>
            </a:r>
            <a:r>
              <a:rPr lang="hr-HR" b="1" dirty="0" smtClean="0"/>
              <a:t>"Onaj tko spasi jednog čovjeka, spasio je čitav svijet".</a:t>
            </a:r>
          </a:p>
          <a:p>
            <a:endParaRPr lang="hr-HR" dirty="0" smtClean="0"/>
          </a:p>
          <a:p>
            <a:r>
              <a:rPr lang="hr-HR" dirty="0" err="1" smtClean="0"/>
              <a:t>Yad</a:t>
            </a:r>
            <a:r>
              <a:rPr lang="hr-HR" dirty="0" smtClean="0"/>
              <a:t> </a:t>
            </a:r>
            <a:r>
              <a:rPr lang="hr-HR" dirty="0" err="1" smtClean="0"/>
              <a:t>Vashem</a:t>
            </a:r>
            <a:r>
              <a:rPr lang="hr-HR" dirty="0" smtClean="0"/>
              <a:t>, Izraelski je službeni memorijalni centar posvećen žrtvama Holokausta. Osnovan je 1953. posebnim zakonom koji je donio </a:t>
            </a:r>
            <a:r>
              <a:rPr lang="hr-HR" dirty="0" err="1" smtClean="0"/>
              <a:t>Knesset</a:t>
            </a:r>
            <a:r>
              <a:rPr lang="hr-HR" dirty="0" smtClean="0"/>
              <a:t>, Izraelski parlament.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743199"/>
            <a:ext cx="4250725" cy="28214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3068391"/>
            <a:ext cx="3936643" cy="29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37126" y="1455313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Prezentaciju pripremile i osmislile </a:t>
            </a:r>
          </a:p>
          <a:p>
            <a:r>
              <a:rPr lang="hr-H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</a:t>
            </a:r>
          </a:p>
          <a:p>
            <a:r>
              <a:rPr lang="hr-H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</a:t>
            </a:r>
            <a:r>
              <a:rPr lang="hr-H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Ilenija</a:t>
            </a:r>
            <a:r>
              <a:rPr lang="hr-H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 Nina</a:t>
            </a:r>
            <a:endParaRPr lang="hr-HR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34095" y="888643"/>
            <a:ext cx="1063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Holokaust označava žrtvu paljenicu, pri kojoj se spaljuje cijela životinja.</a:t>
            </a:r>
          </a:p>
          <a:p>
            <a:endParaRPr lang="hr-HR" dirty="0"/>
          </a:p>
          <a:p>
            <a:r>
              <a:rPr lang="hr-HR" dirty="0" smtClean="0"/>
              <a:t>Danas je međutim u cijelom svijetu ta riječ uobičajeno ime za genocid nad Židovima za vrijeme nacističkog režima u Njemačkoj.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11" y="3105726"/>
            <a:ext cx="4232378" cy="26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5004" y="267683"/>
            <a:ext cx="5769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Adolf Hitler (</a:t>
            </a:r>
            <a:r>
              <a:rPr lang="hr-HR" dirty="0" err="1" smtClean="0"/>
              <a:t>Braunau</a:t>
            </a:r>
            <a:r>
              <a:rPr lang="hr-HR" dirty="0" smtClean="0"/>
              <a:t> am </a:t>
            </a:r>
            <a:r>
              <a:rPr lang="hr-HR" dirty="0" err="1" smtClean="0"/>
              <a:t>Inn</a:t>
            </a:r>
            <a:r>
              <a:rPr lang="hr-HR" dirty="0" smtClean="0"/>
              <a:t>, 20. travnja 1889. - Berlin, 30. travnja 1945.) bio je njemački političar, vođa Nacionalsocijalističke njemačke radničke stranke.</a:t>
            </a:r>
          </a:p>
          <a:p>
            <a:endParaRPr lang="hr-HR" dirty="0" smtClean="0"/>
          </a:p>
          <a:p>
            <a:r>
              <a:rPr lang="hr-HR" dirty="0" smtClean="0"/>
              <a:t>Bio je odlikovani veteran Prvog svjetskog rata. Pridružio se preteči nacističke stranke, </a:t>
            </a:r>
            <a:r>
              <a:rPr lang="hr-HR" dirty="0" smtClean="0"/>
              <a:t>DAP-u </a:t>
            </a:r>
            <a:r>
              <a:rPr lang="hr-HR" dirty="0" smtClean="0"/>
              <a:t>1919., a njezin je vođa postao 1921., od kada se stranka naziva NSDAP.</a:t>
            </a:r>
          </a:p>
          <a:p>
            <a:endParaRPr lang="hr-HR" dirty="0" smtClean="0"/>
          </a:p>
          <a:p>
            <a:r>
              <a:rPr lang="hr-HR" dirty="0" smtClean="0"/>
              <a:t>U zadnjim danima rata, pred pad Berlina, Hitler i njegova supruga Eva </a:t>
            </a:r>
            <a:r>
              <a:rPr lang="hr-HR" dirty="0" smtClean="0"/>
              <a:t>Braun, izvršili </a:t>
            </a:r>
            <a:r>
              <a:rPr lang="hr-HR" dirty="0" smtClean="0"/>
              <a:t>su samoubojstvo 30. travnja 1945.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21" y="267683"/>
            <a:ext cx="4111000" cy="30872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18" y="4031086"/>
            <a:ext cx="4447504" cy="25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73488" y="875764"/>
            <a:ext cx="974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Mein</a:t>
            </a:r>
            <a:r>
              <a:rPr lang="hr-HR" dirty="0" smtClean="0"/>
              <a:t> </a:t>
            </a:r>
            <a:r>
              <a:rPr lang="hr-HR" dirty="0" err="1" smtClean="0"/>
              <a:t>Kampf</a:t>
            </a:r>
            <a:r>
              <a:rPr lang="hr-HR" dirty="0" smtClean="0"/>
              <a:t> (Moja borba) je knjiga napisana od Adolfa </a:t>
            </a:r>
            <a:r>
              <a:rPr lang="hr-HR" dirty="0" err="1" smtClean="0"/>
              <a:t>Hitlera,u</a:t>
            </a:r>
            <a:r>
              <a:rPr lang="hr-HR" dirty="0" smtClean="0"/>
              <a:t> kojoj se kombiniraju elementi autobiografije i Hitlerovih političkih i ideoloških gledišta, koja su kasnija postala načela nacističke ideologije.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6" y="1966960"/>
            <a:ext cx="2964287" cy="43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29803" y="591079"/>
            <a:ext cx="9998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Rasizam je teorija, odnosno ideologija, po kojoj između rasa koje čine ljudski rod postoje duboke, biološki uvjetovane razlike, koje se ne mogu preći; odnosno, ako i mogu, to je "miješanje rasa" krajnje nepoželjno.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729803" y="1814779"/>
            <a:ext cx="282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Pristaša rasizma je rasist.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2651907"/>
            <a:ext cx="6904995" cy="38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69701" y="708338"/>
            <a:ext cx="9929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Antisemitizam je neprijateljski stav prema Židovima, u obliku vjerske, nacionalne, socijalne ili rasne nesnošljivosti</a:t>
            </a:r>
          </a:p>
          <a:p>
            <a:endParaRPr lang="hr-HR" dirty="0" smtClean="0"/>
          </a:p>
          <a:p>
            <a:r>
              <a:rPr lang="hr-HR" dirty="0" smtClean="0"/>
              <a:t>Prema kraju i nakon Prvog svjetskog rata, kako su njemački ratni napori urodili neuspjehom, počeo je novi antisemitski ciklus te je, za ratni neuspjeh, nađen žrtveni jarac u obliku Židova.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33" y="3043786"/>
            <a:ext cx="3759917" cy="27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56823" y="1184857"/>
            <a:ext cx="1085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Svi su Židovi u to vrijeme morali na odjeći imati znak Davidove zvijezde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35" y="1874948"/>
            <a:ext cx="4676172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50762" y="412123"/>
            <a:ext cx="11269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Dachau</a:t>
            </a:r>
            <a:r>
              <a:rPr lang="hr-HR" dirty="0" smtClean="0"/>
              <a:t> je bio nacistički koncentracijski logor, i prvi logor otvoren u Njemačkoj, na mjestu napuštene tvornice streljiva kod srednjevjekovnog grada </a:t>
            </a:r>
            <a:r>
              <a:rPr lang="hr-HR" dirty="0" err="1" smtClean="0"/>
              <a:t>Dachaua</a:t>
            </a:r>
            <a:r>
              <a:rPr lang="hr-HR" dirty="0" smtClean="0"/>
              <a:t>, oko 16 km sjeveroistočno od Münchena u Bavarskoj na jugu Njemačke.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450762" y="1481070"/>
            <a:ext cx="1081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Logor je otvoren u ožujku 1933.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60" y="2368851"/>
            <a:ext cx="6293094" cy="40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5003" y="476519"/>
            <a:ext cx="10663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Ciklon B je sredstvo za </a:t>
            </a:r>
            <a:r>
              <a:rPr lang="hr-HR" dirty="0" smtClean="0"/>
              <a:t>dezinfekciju </a:t>
            </a:r>
            <a:r>
              <a:rPr lang="hr-HR" dirty="0" smtClean="0"/>
              <a:t>i dezinsekciju korišteno u Prvom i Drugom svjetskom ratu. Svoju žalosnu slavu </a:t>
            </a:r>
            <a:r>
              <a:rPr lang="hr-HR" dirty="0" err="1" smtClean="0"/>
              <a:t>dobija</a:t>
            </a:r>
            <a:r>
              <a:rPr lang="hr-HR" dirty="0" smtClean="0"/>
              <a:t> kao plin korišten pri ubijanju Židova pri takozvanom "konačnom </a:t>
            </a:r>
            <a:r>
              <a:rPr lang="hr-HR" dirty="0" smtClean="0"/>
              <a:t>rješenju </a:t>
            </a:r>
            <a:r>
              <a:rPr lang="hr-HR" dirty="0" smtClean="0"/>
              <a:t>židovskog problema“.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425003" y="1854558"/>
            <a:ext cx="1017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Molekule cijanovodika na crvenim krvnim zrncima zauzimaju mjesto kisika i tako dolazi do unutrašnjeg gušenja.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50" y="2955598"/>
            <a:ext cx="4742300" cy="31600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3" y="3165813"/>
            <a:ext cx="2595899" cy="15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237</TotalTime>
  <Words>738</Words>
  <Application>Microsoft Office PowerPoint</Application>
  <PresentationFormat>Široki zaslon</PresentationFormat>
  <Paragraphs>49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Rockwell</vt:lpstr>
      <vt:lpstr>Rockwell Condensed</vt:lpstr>
      <vt:lpstr>Wingdings</vt:lpstr>
      <vt:lpstr>Vrsta drva</vt:lpstr>
      <vt:lpstr>  27.01.1945.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27.01.1945.</dc:title>
  <dc:creator>Korisnik</dc:creator>
  <cp:lastModifiedBy>Korisnik</cp:lastModifiedBy>
  <cp:revision>17</cp:revision>
  <dcterms:created xsi:type="dcterms:W3CDTF">2016-01-30T09:36:03Z</dcterms:created>
  <dcterms:modified xsi:type="dcterms:W3CDTF">2016-02-02T18:28:44Z</dcterms:modified>
</cp:coreProperties>
</file>